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7" r:id="rId2"/>
    <p:sldId id="277" r:id="rId3"/>
    <p:sldId id="278" r:id="rId4"/>
    <p:sldId id="280" r:id="rId5"/>
    <p:sldId id="279" r:id="rId6"/>
    <p:sldId id="288" r:id="rId7"/>
    <p:sldId id="281" r:id="rId8"/>
    <p:sldId id="282" r:id="rId9"/>
    <p:sldId id="283" r:id="rId10"/>
    <p:sldId id="287" r:id="rId11"/>
    <p:sldId id="284" r:id="rId12"/>
    <p:sldId id="285" r:id="rId13"/>
    <p:sldId id="286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1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80" autoAdjust="0"/>
  </p:normalViewPr>
  <p:slideViewPr>
    <p:cSldViewPr snapToGrid="0">
      <p:cViewPr varScale="1">
        <p:scale>
          <a:sx n="71" d="100"/>
          <a:sy n="71" d="100"/>
        </p:scale>
        <p:origin x="59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81062-1E4E-45BF-9C4F-E9F2070B6BA2}" type="datetimeFigureOut">
              <a:rPr lang="en-US" smtClean="0"/>
              <a:t>04-Mar-21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6B1C9-174A-4E59-A50E-E419D5056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216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17F3E-C4BA-4EAE-A175-FFB1B81B77EE}" type="datetimeFigureOut">
              <a:rPr lang="en-US" smtClean="0"/>
              <a:t>04-Mar-21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85AC5-09B3-469E-B92A-CEAE69564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1099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E85AC5-09B3-469E-B92A-CEAE695648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24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E85AC5-09B3-469E-B92A-CEAE695648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19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29DA4F-C6ED-4F74-9E05-36925855BC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47889" y="1653428"/>
            <a:ext cx="11335204" cy="1106397"/>
          </a:xfrm>
        </p:spPr>
        <p:txBody>
          <a:bodyPr anchor="b">
            <a:noAutofit/>
          </a:bodyPr>
          <a:lstStyle>
            <a:lvl1pPr algn="r">
              <a:defRPr sz="4000"/>
            </a:lvl1pPr>
          </a:lstStyle>
          <a:p>
            <a:r>
              <a:rPr lang="en-US" dirty="0"/>
              <a:t>TITLE OF RESEARCH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44B37A8-6720-44EF-A743-AA7EEE6904D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96618" y="3063656"/>
            <a:ext cx="8237745" cy="590977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 &amp; ROLL NUMBER OF STUDENT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A41172DA-8778-4A29-892F-6F4D233497CA}"/>
              </a:ext>
            </a:extLst>
          </p:cNvPr>
          <p:cNvSpPr/>
          <p:nvPr userDrawn="1"/>
        </p:nvSpPr>
        <p:spPr>
          <a:xfrm>
            <a:off x="0" y="6453051"/>
            <a:ext cx="12192000" cy="404949"/>
          </a:xfrm>
          <a:prstGeom prst="rect">
            <a:avLst/>
          </a:prstGeom>
          <a:solidFill>
            <a:srgbClr val="1B3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ubtitle 2">
            <a:extLst>
              <a:ext uri="{FF2B5EF4-FFF2-40B4-BE49-F238E27FC236}">
                <a16:creationId xmlns="" xmlns:a16="http://schemas.microsoft.com/office/drawing/2014/main" id="{791C8B2A-9246-45BA-AD44-1F386A693DD0}"/>
              </a:ext>
            </a:extLst>
          </p:cNvPr>
          <p:cNvSpPr txBox="1">
            <a:spLocks/>
          </p:cNvSpPr>
          <p:nvPr userDrawn="1"/>
        </p:nvSpPr>
        <p:spPr bwMode="auto">
          <a:xfrm>
            <a:off x="0" y="6326118"/>
            <a:ext cx="12192000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Faculty </a:t>
            </a:r>
            <a:r>
              <a:rPr lang="en-US" altLang="en-US" sz="14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of</a:t>
            </a:r>
            <a:r>
              <a:rPr lang="en-US" altLang="en-US" sz="1400" b="1" baseline="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Architecture &amp; Civil Engineering</a:t>
            </a:r>
            <a:endParaRPr lang="en-US" altLang="en-US" sz="14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="" xmlns:a16="http://schemas.microsoft.com/office/drawing/2014/main" id="{F065927E-1499-4477-93E4-CBC7A3D9B435}"/>
              </a:ext>
            </a:extLst>
          </p:cNvPr>
          <p:cNvCxnSpPr/>
          <p:nvPr userDrawn="1"/>
        </p:nvCxnSpPr>
        <p:spPr>
          <a:xfrm>
            <a:off x="6096000" y="4283283"/>
            <a:ext cx="0" cy="12762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3" name="Picture 32">
            <a:extLst>
              <a:ext uri="{FF2B5EF4-FFF2-40B4-BE49-F238E27FC236}">
                <a16:creationId xmlns="" xmlns:a16="http://schemas.microsoft.com/office/drawing/2014/main" id="{C7A68CCA-9B84-4939-8E4E-39B6BB47DB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4544" y="113483"/>
            <a:ext cx="1306331" cy="1306331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="" xmlns:a16="http://schemas.microsoft.com/office/drawing/2014/main" id="{B529DA4F-C6ED-4F74-9E05-36925855BCD4}"/>
              </a:ext>
            </a:extLst>
          </p:cNvPr>
          <p:cNvSpPr txBox="1">
            <a:spLocks/>
          </p:cNvSpPr>
          <p:nvPr userDrawn="1"/>
        </p:nvSpPr>
        <p:spPr>
          <a:xfrm>
            <a:off x="0" y="-439716"/>
            <a:ext cx="10717439" cy="110639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Mehran University of Engineering &amp; Technology, Jamshoro</a:t>
            </a:r>
            <a:endParaRPr lang="en-US" sz="2800" dirty="0"/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B529DA4F-C6ED-4F74-9E05-36925855BCD4}"/>
              </a:ext>
            </a:extLst>
          </p:cNvPr>
          <p:cNvSpPr txBox="1">
            <a:spLocks/>
          </p:cNvSpPr>
          <p:nvPr userDrawn="1"/>
        </p:nvSpPr>
        <p:spPr>
          <a:xfrm>
            <a:off x="965654" y="5582649"/>
            <a:ext cx="10717439" cy="3930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chemeClr val="accent1"/>
                </a:solidFill>
              </a:rPr>
              <a:t>INSTITUTE OF ENVIRONMENTAL ENGINEERING &amp; MANAGEMENT (IEEM)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5" name="Rounded Rectangle 4"/>
          <p:cNvSpPr/>
          <p:nvPr userDrawn="1"/>
        </p:nvSpPr>
        <p:spPr>
          <a:xfrm>
            <a:off x="274304" y="706993"/>
            <a:ext cx="2669631" cy="54573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Initial Seminar</a:t>
            </a:r>
            <a:endParaRPr lang="en-US" b="1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0425811" y="6250126"/>
            <a:ext cx="1655064" cy="16724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 smtClean="0"/>
              <a:t>Version 22-08-2019</a:t>
            </a:r>
            <a:endParaRPr lang="en-US" sz="800" b="1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99" y="5266355"/>
            <a:ext cx="983771" cy="983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958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2C2519-A696-4CD6-9F5F-828A175B5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746773D-70E7-4857-8572-E1BCD58DF6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7E3DADE-24C6-4E89-B38C-0EF816B867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7D30977-C021-4E77-AEA1-F66ECFE08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7001F31-D8ED-4B07-904D-119406B72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Faculty of Architecture &amp; Civil Engineering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7DE15B4-A92E-4BC9-8E66-B9220EE02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B5E5-E19E-4DAD-B08D-85E336739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305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DF2C2A26-60E1-4B88-8552-7267E0E2BB39}"/>
              </a:ext>
            </a:extLst>
          </p:cNvPr>
          <p:cNvSpPr/>
          <p:nvPr userDrawn="1"/>
        </p:nvSpPr>
        <p:spPr>
          <a:xfrm>
            <a:off x="0" y="0"/>
            <a:ext cx="12192000" cy="6439989"/>
          </a:xfrm>
          <a:prstGeom prst="rect">
            <a:avLst/>
          </a:prstGeom>
          <a:solidFill>
            <a:srgbClr val="1B3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dirty="0"/>
              <a:t>Thank </a:t>
            </a:r>
            <a:r>
              <a:rPr lang="en-US" sz="11500" dirty="0" smtClean="0"/>
              <a:t>You</a:t>
            </a:r>
            <a:endParaRPr lang="en-US" sz="16600" dirty="0"/>
          </a:p>
          <a:p>
            <a:pPr algn="ctr"/>
            <a:r>
              <a:rPr lang="en-US" sz="3200" dirty="0" smtClean="0"/>
              <a:t>Comments and Suggestions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D879CD13-CDEF-49F8-A063-AD37E0C496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53188"/>
            <a:ext cx="2161456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14F64123-1A9A-4E69-8184-3A9506B98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99657" y="6453188"/>
            <a:ext cx="741144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Faculty of Architecture &amp; Civil Engineering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36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="" xmlns:a16="http://schemas.microsoft.com/office/drawing/2014/main" id="{10932F76-95D9-47A1-8D11-59B0406E7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716589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36F3AEF1-F836-48D6-8F3C-6E948E13C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204" y="1876425"/>
            <a:ext cx="1044359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="" xmlns:a16="http://schemas.microsoft.com/office/drawing/2014/main" id="{C670014F-432A-44AF-A199-B16643BBD0B8}"/>
              </a:ext>
            </a:extLst>
          </p:cNvPr>
          <p:cNvSpPr/>
          <p:nvPr userDrawn="1"/>
        </p:nvSpPr>
        <p:spPr>
          <a:xfrm>
            <a:off x="0" y="6413500"/>
            <a:ext cx="12192000" cy="444500"/>
          </a:xfrm>
          <a:custGeom>
            <a:avLst/>
            <a:gdLst>
              <a:gd name="connsiteX0" fmla="*/ 11544300 w 12192000"/>
              <a:gd name="connsiteY0" fmla="*/ 0 h 444500"/>
              <a:gd name="connsiteX1" fmla="*/ 12192000 w 12192000"/>
              <a:gd name="connsiteY1" fmla="*/ 0 h 444500"/>
              <a:gd name="connsiteX2" fmla="*/ 12192000 w 12192000"/>
              <a:gd name="connsiteY2" fmla="*/ 444500 h 444500"/>
              <a:gd name="connsiteX3" fmla="*/ 11286490 w 12192000"/>
              <a:gd name="connsiteY3" fmla="*/ 444500 h 444500"/>
              <a:gd name="connsiteX4" fmla="*/ 0 w 12192000"/>
              <a:gd name="connsiteY4" fmla="*/ 0 h 444500"/>
              <a:gd name="connsiteX5" fmla="*/ 10718800 w 12192000"/>
              <a:gd name="connsiteY5" fmla="*/ 0 h 444500"/>
              <a:gd name="connsiteX6" fmla="*/ 10976610 w 12192000"/>
              <a:gd name="connsiteY6" fmla="*/ 444500 h 444500"/>
              <a:gd name="connsiteX7" fmla="*/ 0 w 12192000"/>
              <a:gd name="connsiteY7" fmla="*/ 444500 h 44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444500">
                <a:moveTo>
                  <a:pt x="11544300" y="0"/>
                </a:moveTo>
                <a:lnTo>
                  <a:pt x="12192000" y="0"/>
                </a:lnTo>
                <a:lnTo>
                  <a:pt x="12192000" y="444500"/>
                </a:lnTo>
                <a:lnTo>
                  <a:pt x="11286490" y="444500"/>
                </a:lnTo>
                <a:close/>
                <a:moveTo>
                  <a:pt x="0" y="0"/>
                </a:moveTo>
                <a:lnTo>
                  <a:pt x="10718800" y="0"/>
                </a:lnTo>
                <a:lnTo>
                  <a:pt x="10976610" y="444500"/>
                </a:lnTo>
                <a:lnTo>
                  <a:pt x="0" y="444500"/>
                </a:lnTo>
                <a:close/>
              </a:path>
            </a:pathLst>
          </a:custGeom>
          <a:solidFill>
            <a:srgbClr val="1B314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1500" b="1">
              <a:solidFill>
                <a:schemeClr val="tx1"/>
              </a:solidFill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="" xmlns:a16="http://schemas.microsoft.com/office/drawing/2014/main" id="{6103640E-36A4-440E-A5FA-B7F95CCD15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53188"/>
            <a:ext cx="216145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="" xmlns:a16="http://schemas.microsoft.com/office/drawing/2014/main" id="{A1A9B143-7B9F-4953-9F7D-8260DD4EF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5112" y="6453188"/>
            <a:ext cx="5441776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Faculty of Architecture &amp; Civil Engineering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2A446EE3-CEB0-4FF6-8A7B-165FE9DBD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4512" y="6453188"/>
            <a:ext cx="577280" cy="365125"/>
          </a:xfrm>
        </p:spPr>
        <p:txBody>
          <a:bodyPr/>
          <a:lstStyle>
            <a:lvl1pPr>
              <a:defRPr>
                <a:solidFill>
                  <a:srgbClr val="1B3145"/>
                </a:solidFill>
              </a:defRPr>
            </a:lvl1pPr>
          </a:lstStyle>
          <a:p>
            <a:fld id="{06F1C346-55E7-4194-832C-73081165A42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C1374E93-16F9-4BDE-BFBB-9A7D33D04CBE}"/>
              </a:ext>
            </a:extLst>
          </p:cNvPr>
          <p:cNvSpPr/>
          <p:nvPr userDrawn="1"/>
        </p:nvSpPr>
        <p:spPr>
          <a:xfrm>
            <a:off x="0" y="365125"/>
            <a:ext cx="101600" cy="1325563"/>
          </a:xfrm>
          <a:prstGeom prst="rect">
            <a:avLst/>
          </a:prstGeom>
          <a:solidFill>
            <a:srgbClr val="1B314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1500" b="1">
              <a:solidFill>
                <a:schemeClr val="tx1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D868B0FA-3135-45FE-8285-3D5365BC5B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4544" y="113483"/>
            <a:ext cx="1306331" cy="130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570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1B31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="" xmlns:a16="http://schemas.microsoft.com/office/drawing/2014/main" id="{C0C612A7-00E6-43E3-A2C6-A5DF388AA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61795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6F7731A1-111A-4FDC-A8C8-6E4AB1A5B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CAE9734F-4149-402C-84AA-E5205EF78D19}"/>
              </a:ext>
            </a:extLst>
          </p:cNvPr>
          <p:cNvSpPr/>
          <p:nvPr userDrawn="1"/>
        </p:nvSpPr>
        <p:spPr>
          <a:xfrm>
            <a:off x="0" y="365125"/>
            <a:ext cx="101600" cy="1325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1500" b="1">
              <a:solidFill>
                <a:schemeClr val="tx1"/>
              </a:solidFill>
            </a:endParaRPr>
          </a:p>
        </p:txBody>
      </p:sp>
      <p:sp>
        <p:nvSpPr>
          <p:cNvPr id="18" name="Freeform 9">
            <a:extLst>
              <a:ext uri="{FF2B5EF4-FFF2-40B4-BE49-F238E27FC236}">
                <a16:creationId xmlns="" xmlns:a16="http://schemas.microsoft.com/office/drawing/2014/main" id="{9CB53395-DD5F-42E6-B73C-253B8C36AD1D}"/>
              </a:ext>
            </a:extLst>
          </p:cNvPr>
          <p:cNvSpPr/>
          <p:nvPr userDrawn="1"/>
        </p:nvSpPr>
        <p:spPr>
          <a:xfrm>
            <a:off x="0" y="6413500"/>
            <a:ext cx="12192000" cy="444500"/>
          </a:xfrm>
          <a:custGeom>
            <a:avLst/>
            <a:gdLst>
              <a:gd name="connsiteX0" fmla="*/ 11544300 w 12192000"/>
              <a:gd name="connsiteY0" fmla="*/ 0 h 444500"/>
              <a:gd name="connsiteX1" fmla="*/ 12192000 w 12192000"/>
              <a:gd name="connsiteY1" fmla="*/ 0 h 444500"/>
              <a:gd name="connsiteX2" fmla="*/ 12192000 w 12192000"/>
              <a:gd name="connsiteY2" fmla="*/ 444500 h 444500"/>
              <a:gd name="connsiteX3" fmla="*/ 11286490 w 12192000"/>
              <a:gd name="connsiteY3" fmla="*/ 444500 h 444500"/>
              <a:gd name="connsiteX4" fmla="*/ 0 w 12192000"/>
              <a:gd name="connsiteY4" fmla="*/ 0 h 444500"/>
              <a:gd name="connsiteX5" fmla="*/ 10718800 w 12192000"/>
              <a:gd name="connsiteY5" fmla="*/ 0 h 444500"/>
              <a:gd name="connsiteX6" fmla="*/ 10976610 w 12192000"/>
              <a:gd name="connsiteY6" fmla="*/ 444500 h 444500"/>
              <a:gd name="connsiteX7" fmla="*/ 0 w 12192000"/>
              <a:gd name="connsiteY7" fmla="*/ 444500 h 44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444500">
                <a:moveTo>
                  <a:pt x="11544300" y="0"/>
                </a:moveTo>
                <a:lnTo>
                  <a:pt x="12192000" y="0"/>
                </a:lnTo>
                <a:lnTo>
                  <a:pt x="12192000" y="444500"/>
                </a:lnTo>
                <a:lnTo>
                  <a:pt x="11286490" y="444500"/>
                </a:lnTo>
                <a:close/>
                <a:moveTo>
                  <a:pt x="0" y="0"/>
                </a:moveTo>
                <a:lnTo>
                  <a:pt x="10718800" y="0"/>
                </a:lnTo>
                <a:lnTo>
                  <a:pt x="10976610" y="444500"/>
                </a:lnTo>
                <a:lnTo>
                  <a:pt x="0" y="4445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1500" b="1">
              <a:solidFill>
                <a:schemeClr val="tx1"/>
              </a:solidFill>
            </a:endParaRPr>
          </a:p>
        </p:txBody>
      </p:sp>
      <p:sp>
        <p:nvSpPr>
          <p:cNvPr id="19" name="Date Placeholder 3">
            <a:extLst>
              <a:ext uri="{FF2B5EF4-FFF2-40B4-BE49-F238E27FC236}">
                <a16:creationId xmlns="" xmlns:a16="http://schemas.microsoft.com/office/drawing/2014/main" id="{0B938B96-E704-4FD8-990E-3959BCA047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53188"/>
            <a:ext cx="2161456" cy="365125"/>
          </a:xfrm>
        </p:spPr>
        <p:txBody>
          <a:bodyPr/>
          <a:lstStyle>
            <a:lvl1pPr>
              <a:defRPr>
                <a:solidFill>
                  <a:srgbClr val="1B3145"/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Footer Placeholder 4">
            <a:extLst>
              <a:ext uri="{FF2B5EF4-FFF2-40B4-BE49-F238E27FC236}">
                <a16:creationId xmlns="" xmlns:a16="http://schemas.microsoft.com/office/drawing/2014/main" id="{100443F9-A9D9-4A13-A26B-4C6FB64F0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5112" y="6453188"/>
            <a:ext cx="5441776" cy="365125"/>
          </a:xfrm>
        </p:spPr>
        <p:txBody>
          <a:bodyPr/>
          <a:lstStyle>
            <a:lvl1pPr>
              <a:defRPr b="1">
                <a:solidFill>
                  <a:srgbClr val="1B3145"/>
                </a:solidFill>
              </a:defRPr>
            </a:lvl1pPr>
          </a:lstStyle>
          <a:p>
            <a:r>
              <a:rPr lang="en-US" smtClean="0"/>
              <a:t>Faculty of Architecture &amp; Civil Engineering</a:t>
            </a:r>
            <a:endParaRPr lang="en-US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="" xmlns:a16="http://schemas.microsoft.com/office/drawing/2014/main" id="{0BC05C7D-3B26-4050-BD51-3FFB98B7C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4512" y="6453188"/>
            <a:ext cx="57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6F1C346-55E7-4194-832C-73081165A42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4B7EBA95-F5F7-4444-91C4-DF979D6A40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4544" y="113483"/>
            <a:ext cx="1306331" cy="130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730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FBD8A089-81C1-41B4-AAB3-E6733B4BAD5A}"/>
              </a:ext>
            </a:extLst>
          </p:cNvPr>
          <p:cNvSpPr/>
          <p:nvPr userDrawn="1"/>
        </p:nvSpPr>
        <p:spPr>
          <a:xfrm>
            <a:off x="6335486" y="0"/>
            <a:ext cx="5856514" cy="6858000"/>
          </a:xfrm>
          <a:prstGeom prst="rect">
            <a:avLst/>
          </a:prstGeom>
          <a:solidFill>
            <a:srgbClr val="1B3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0D7F5E32-B8E5-4DC1-8702-9060B02A26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335" y="2915445"/>
            <a:ext cx="6040587" cy="23876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>
                <a:solidFill>
                  <a:srgbClr val="1B3145"/>
                </a:solidFill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C2B861A1-7F1B-436D-8495-564CD54A8D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336" y="5330033"/>
            <a:ext cx="6040586" cy="90656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000">
                <a:solidFill>
                  <a:srgbClr val="1B3145"/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subtitle style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="" xmlns:a16="http://schemas.microsoft.com/office/drawing/2014/main" id="{A195F288-1B80-41E4-85DD-48F928FCA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670" y="6356350"/>
            <a:ext cx="1410226" cy="365125"/>
          </a:xfrm>
        </p:spPr>
        <p:txBody>
          <a:bodyPr/>
          <a:lstStyle>
            <a:lvl1pPr>
              <a:defRPr>
                <a:solidFill>
                  <a:srgbClr val="1B3145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="" xmlns:a16="http://schemas.microsoft.com/office/drawing/2014/main" id="{20FD7343-40FD-4672-9B74-80997D9F4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45123" y="6356350"/>
            <a:ext cx="4114800" cy="365125"/>
          </a:xfrm>
        </p:spPr>
        <p:txBody>
          <a:bodyPr/>
          <a:lstStyle>
            <a:lvl1pPr algn="r">
              <a:defRPr b="1">
                <a:solidFill>
                  <a:srgbClr val="1B3145"/>
                </a:solidFill>
              </a:defRPr>
            </a:lvl1pPr>
          </a:lstStyle>
          <a:p>
            <a:r>
              <a:rPr lang="en-US" smtClean="0"/>
              <a:t>Faculty of Architecture &amp; Civil Engineering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934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ED39067-595B-49C7-9712-97A59A393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2C54EA4-9007-4CA4-B07E-D73F734A2E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6CECCA2-46BD-4D9F-9113-DBF5D1278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912A340-0878-4D04-A872-82D7BE376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51E38AD-F1A1-4303-8CFF-F00218B84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Faculty of Architecture &amp; Civil Engineering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60DBBDF-E7C8-45F0-8BAB-39BDDB35C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B5E5-E19E-4DAD-B08D-85E336739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953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D961E-6599-46F2-8438-43EAED85B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B4A8DBC-9EB3-4AFB-85AD-ED4047EB8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85E6B21-565A-4B88-87C4-9731CE47B1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D50BEC9-1595-43DB-A37F-8BC5386267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63D1BAF8-2F08-4BA4-8DE3-338DCA3FA7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F25F5F09-6EF5-4E82-9E1F-406D95C6A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8CAB3C41-8A18-4A9F-9B82-0AA5B325C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Faculty of Architecture &amp; Civil Engineering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6D61C159-6098-4132-AFC9-74F15CF9A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B5E5-E19E-4DAD-B08D-85E336739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0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8DBAE75-9ADD-40A9-84D8-2915A49E8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51DE9AF-D9A1-4131-BA6A-98F1419B5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439B224-CC69-442A-8FF0-A4B2D280D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Faculty of Architecture &amp; Civil Engineering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16E52B4-C4AC-4F30-AA26-9C5D1FCEA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B5E5-E19E-4DAD-B08D-85E336739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333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DDAFCC0-3881-4EC3-86FC-6ACC0EBF9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C85A1D9-D3B5-4E3B-96DA-049F8F87C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Faculty of Architecture &amp; Civil Engineering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A68B085-F0D8-46AE-BA61-6B4F6A7FD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B5E5-E19E-4DAD-B08D-85E336739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723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B39220-BC20-4293-A8A7-8F68A3C6D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ADE1779-C912-4F93-A968-9C8D99BBB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AA756FF-EB71-496E-B441-45687BABA1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69ABA05-FF83-402E-8CF3-C9EBB1AC4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3E9C0F0-CBB0-4520-9651-E828D72E6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Faculty of Architecture &amp; Civil Engineering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E7D15C4-074E-4461-924C-574209030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9B5E5-E19E-4DAD-B08D-85E336739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8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BCE3A3EC-9054-4C60-9211-4F9885F82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E8E249F-A821-49F2-BFD8-78D4999A4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BCEE4F4-8B37-4CBD-90A9-EFE6B2D364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4C05A54-6BFD-4872-B238-A07CE6A314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Faculty of Architecture &amp; Civil Engineering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E797ACE-2B64-4B24-A3B0-6D120BAA88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9B5E5-E19E-4DAD-B08D-85E336739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2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294EE0C7-907F-4238-B857-2D0F2BD7FE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Title of Research Study</a:t>
            </a:r>
            <a:endParaRPr lang="en-US" sz="3200" dirty="0"/>
          </a:p>
        </p:txBody>
      </p:sp>
      <p:sp>
        <p:nvSpPr>
          <p:cNvPr id="8" name="Subtitle 7">
            <a:extLst>
              <a:ext uri="{FF2B5EF4-FFF2-40B4-BE49-F238E27FC236}">
                <a16:creationId xmlns="" xmlns:a16="http://schemas.microsoft.com/office/drawing/2014/main" id="{16453520-F44B-46D3-A430-B9C487219A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Miss/Mr.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NAME – Roll #</a:t>
            </a:r>
            <a:endParaRPr lang="en-US" dirty="0"/>
          </a:p>
        </p:txBody>
      </p:sp>
      <p:sp>
        <p:nvSpPr>
          <p:cNvPr id="14" name="Subtitle 2">
            <a:extLst>
              <a:ext uri="{FF2B5EF4-FFF2-40B4-BE49-F238E27FC236}">
                <a16:creationId xmlns="" xmlns:a16="http://schemas.microsoft.com/office/drawing/2014/main" id="{BEE34A46-6F00-4825-8161-7C93702E2FAB}"/>
              </a:ext>
            </a:extLst>
          </p:cNvPr>
          <p:cNvSpPr txBox="1">
            <a:spLocks/>
          </p:cNvSpPr>
          <p:nvPr/>
        </p:nvSpPr>
        <p:spPr>
          <a:xfrm>
            <a:off x="3003421" y="4640085"/>
            <a:ext cx="3500437" cy="66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2000" b="1" dirty="0" smtClean="0"/>
              <a:t>Supervisor</a:t>
            </a:r>
            <a:endParaRPr lang="en-US" sz="1100" dirty="0"/>
          </a:p>
        </p:txBody>
      </p:sp>
      <p:sp>
        <p:nvSpPr>
          <p:cNvPr id="15" name="Subtitle 2">
            <a:extLst>
              <a:ext uri="{FF2B5EF4-FFF2-40B4-BE49-F238E27FC236}">
                <a16:creationId xmlns="" xmlns:a16="http://schemas.microsoft.com/office/drawing/2014/main" id="{60908BD0-0622-4C92-88E6-0A248EE8F23A}"/>
              </a:ext>
            </a:extLst>
          </p:cNvPr>
          <p:cNvSpPr txBox="1">
            <a:spLocks/>
          </p:cNvSpPr>
          <p:nvPr/>
        </p:nvSpPr>
        <p:spPr bwMode="auto">
          <a:xfrm>
            <a:off x="7468330" y="4640084"/>
            <a:ext cx="3500437" cy="665163"/>
          </a:xfrm>
          <a:prstGeom prst="rect">
            <a:avLst/>
          </a:prstGeom>
          <a:noFill/>
          <a:ln>
            <a:noFill/>
          </a:ln>
          <a:extLst/>
        </p:spPr>
        <p:txBody>
          <a:bodyPr anchor="t" anchorCtr="0">
            <a:normAutofit/>
          </a:bodyPr>
          <a:lstStyle>
            <a:lvl1pPr marL="0" indent="0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defRPr/>
            </a:pPr>
            <a:r>
              <a:rPr lang="en-US" sz="2000" b="1" dirty="0" smtClean="0"/>
              <a:t>Co-Supervisor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7384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– 1 (Research Method)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559548" y="1876425"/>
            <a:ext cx="5758248" cy="106448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400" b="1" u="sng" dirty="0" smtClean="0">
                <a:solidFill>
                  <a:schemeClr val="tx1"/>
                </a:solidFill>
              </a:rPr>
              <a:t>Instructions</a:t>
            </a:r>
            <a:r>
              <a:rPr lang="en-US" sz="1400" b="1" dirty="0" smtClean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Further, clarify your method and specific tests with reference to the objective at hand.</a:t>
            </a: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of Architecture &amp; Civil Engineering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28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Significance of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Theoretical Contributions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Practical Contribution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096000" y="4245147"/>
            <a:ext cx="5758248" cy="85407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400" b="1" u="sng" dirty="0" smtClean="0">
                <a:solidFill>
                  <a:schemeClr val="tx1"/>
                </a:solidFill>
              </a:rPr>
              <a:t>Instructions</a:t>
            </a:r>
            <a:r>
              <a:rPr lang="en-US" sz="1400" b="1" dirty="0" smtClean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List a brief about the possible theoretical and practical contribution your study will attempt to make.</a:t>
            </a: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of Architecture &amp; Civil Engineering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47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637903" y="365125"/>
            <a:ext cx="5758248" cy="131805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400" b="1" u="sng" dirty="0" smtClean="0">
                <a:solidFill>
                  <a:schemeClr val="tx1"/>
                </a:solidFill>
              </a:rPr>
              <a:t>Instructions</a:t>
            </a:r>
            <a:r>
              <a:rPr lang="en-US" sz="1400" b="1" dirty="0" smtClean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APA Style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40% References should be &lt;5 Years old (Published in authentic Journals of repute)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List all relevant references that are used in this PPT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of Architecture &amp; Civil Engineering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33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946264" y="365125"/>
            <a:ext cx="5758248" cy="105178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400" b="1" u="sng" dirty="0" smtClean="0">
                <a:solidFill>
                  <a:schemeClr val="tx1"/>
                </a:solidFill>
              </a:rPr>
              <a:t>Instructions</a:t>
            </a:r>
            <a:r>
              <a:rPr lang="en-US" sz="1400" b="1" dirty="0" smtClean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APA Style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Some important references can be mentioned here, that are important to the research topic but wasn’t used in PPT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of Architecture &amp; Civil Engineering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19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25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928" y="776416"/>
            <a:ext cx="5247502" cy="52475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Introduction</a:t>
            </a:r>
          </a:p>
          <a:p>
            <a:r>
              <a:rPr lang="en-US" dirty="0" smtClean="0"/>
              <a:t>Literature </a:t>
            </a:r>
            <a:r>
              <a:rPr lang="en-US" dirty="0"/>
              <a:t>Review</a:t>
            </a:r>
          </a:p>
          <a:p>
            <a:r>
              <a:rPr lang="en-US" dirty="0" smtClean="0"/>
              <a:t>Problem Statement/Research Gap</a:t>
            </a:r>
          </a:p>
          <a:p>
            <a:r>
              <a:rPr lang="en-US" dirty="0" smtClean="0"/>
              <a:t>Research Question</a:t>
            </a:r>
            <a:endParaRPr lang="en-US" dirty="0"/>
          </a:p>
          <a:p>
            <a:r>
              <a:rPr lang="en-US" dirty="0" smtClean="0"/>
              <a:t>Aim </a:t>
            </a:r>
            <a:r>
              <a:rPr lang="en-US" dirty="0"/>
              <a:t>and Objectives</a:t>
            </a:r>
          </a:p>
          <a:p>
            <a:r>
              <a:rPr lang="en-US" dirty="0"/>
              <a:t>Theoretical/Conceptual Framework</a:t>
            </a:r>
          </a:p>
          <a:p>
            <a:r>
              <a:rPr lang="en-US" dirty="0"/>
              <a:t>Research </a:t>
            </a:r>
            <a:r>
              <a:rPr lang="en-US" dirty="0" smtClean="0"/>
              <a:t>Materials and Methods</a:t>
            </a:r>
            <a:endParaRPr lang="en-US" dirty="0"/>
          </a:p>
          <a:p>
            <a:r>
              <a:rPr lang="en-US" dirty="0"/>
              <a:t>Significance of the </a:t>
            </a:r>
            <a:r>
              <a:rPr lang="en-US" dirty="0" smtClean="0"/>
              <a:t>Study (Theoretical/Practical Contribution)</a:t>
            </a:r>
            <a:endParaRPr lang="en-US" dirty="0"/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References</a:t>
            </a: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53188"/>
            <a:ext cx="8816888" cy="365125"/>
          </a:xfrm>
        </p:spPr>
        <p:txBody>
          <a:bodyPr/>
          <a:lstStyle/>
          <a:p>
            <a:r>
              <a:rPr lang="en-US" dirty="0" smtClean="0"/>
              <a:t>Date:				Faculty of Architecture &amp; Civil Engineering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69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559548" y="1876425"/>
            <a:ext cx="5758248" cy="78439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400" b="1" u="sng" dirty="0" smtClean="0">
                <a:solidFill>
                  <a:schemeClr val="tx1"/>
                </a:solidFill>
              </a:rPr>
              <a:t>Instructions</a:t>
            </a:r>
            <a:r>
              <a:rPr lang="en-US" sz="1400" b="1" dirty="0" smtClean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Provide a brief background and introduce your topic in strong way to hook the audience.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of Architecture &amp; Civil Engineering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83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Literature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559548" y="1876425"/>
            <a:ext cx="5758248" cy="162465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400" b="1" u="sng" dirty="0" smtClean="0">
                <a:solidFill>
                  <a:schemeClr val="tx1"/>
                </a:solidFill>
              </a:rPr>
              <a:t>Instructions</a:t>
            </a:r>
            <a:r>
              <a:rPr lang="en-US" sz="1400" b="1" dirty="0" smtClean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Discuss the literature you’ve reviewed and how it supports your research direction.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Mention all variables and support it with proper citations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Develop a literature review table to explain it rather than large texts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30% of the literature should be from the last 3 to 5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of Architecture &amp; Civil Engineering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15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</a:t>
            </a:r>
            <a:r>
              <a:rPr lang="en-US" dirty="0" smtClean="0"/>
              <a:t>Gap/Problem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559548" y="1876426"/>
            <a:ext cx="5758248" cy="8420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400" b="1" u="sng" dirty="0" smtClean="0">
                <a:solidFill>
                  <a:schemeClr val="tx1"/>
                </a:solidFill>
              </a:rPr>
              <a:t>Instructions</a:t>
            </a:r>
            <a:r>
              <a:rPr lang="en-US" sz="1400" b="1" dirty="0" smtClean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Discuss the research gap you’ve identify after rigorously reading the relevant literature.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of Architecture &amp; Civil Engineering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13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559548" y="1876426"/>
            <a:ext cx="5758248" cy="8420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400" b="1" u="sng" dirty="0" smtClean="0">
                <a:solidFill>
                  <a:schemeClr val="tx1"/>
                </a:solidFill>
              </a:rPr>
              <a:t>Instructions</a:t>
            </a:r>
            <a:r>
              <a:rPr lang="en-US" sz="1400" b="1" dirty="0" smtClean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Formulate a research question for this piece of </a:t>
            </a:r>
            <a:r>
              <a:rPr lang="en-US" sz="1400" smtClean="0">
                <a:solidFill>
                  <a:schemeClr val="tx1"/>
                </a:solidFill>
              </a:rPr>
              <a:t>scholarly work.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of Architecture &amp; Civil Engineering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72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</a:t>
            </a:r>
            <a:r>
              <a:rPr lang="en-US" dirty="0"/>
              <a:t>and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559548" y="1876426"/>
            <a:ext cx="5758248" cy="60316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400" b="1" u="sng" dirty="0" smtClean="0">
                <a:solidFill>
                  <a:schemeClr val="tx1"/>
                </a:solidFill>
              </a:rPr>
              <a:t>Instructions:</a:t>
            </a:r>
            <a:endParaRPr lang="en-US" sz="1400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Research Aim and Objectives should be clearly mentioned.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of Architecture &amp; Civil Engineering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85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Theoretical/Conceptual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559548" y="1876425"/>
            <a:ext cx="5758248" cy="106448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400" b="1" u="sng" dirty="0" smtClean="0">
                <a:solidFill>
                  <a:schemeClr val="tx1"/>
                </a:solidFill>
              </a:rPr>
              <a:t>Instructions</a:t>
            </a:r>
            <a:r>
              <a:rPr lang="en-US" sz="1400" b="1" dirty="0" smtClean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Describe your research framework, the theoretical underpinning, or relationship between the variables you’ll be using with references to authentic your variable relationships.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of Architecture &amp; Civil Engineering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08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</a:t>
            </a:r>
            <a:r>
              <a:rPr lang="en-US" dirty="0" smtClean="0"/>
              <a:t>Materials &amp;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559548" y="1876425"/>
            <a:ext cx="5758248" cy="106448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1400" b="1" u="sng" dirty="0" smtClean="0">
                <a:solidFill>
                  <a:schemeClr val="tx1"/>
                </a:solidFill>
              </a:rPr>
              <a:t>Instructions:</a:t>
            </a:r>
            <a:endParaRPr lang="en-US" sz="1400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Research Design should be properly address mentioned (Population; Sample and its brief description; Software Tool(s); Specific statistical tests that would be carried out.</a:t>
            </a: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of Architecture &amp; Civil Engineering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02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Segoe UI Black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399</Words>
  <Application>Microsoft Office PowerPoint</Application>
  <PresentationFormat>Widescreen</PresentationFormat>
  <Paragraphs>83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Segoe UI</vt:lpstr>
      <vt:lpstr>Segoe UI Black</vt:lpstr>
      <vt:lpstr>Tw Cen MT</vt:lpstr>
      <vt:lpstr>Office Theme</vt:lpstr>
      <vt:lpstr>Title of Research Study</vt:lpstr>
      <vt:lpstr>Presentation Contents</vt:lpstr>
      <vt:lpstr>Introduction</vt:lpstr>
      <vt:lpstr>Literature Review</vt:lpstr>
      <vt:lpstr>Research Gap/Problem Statement</vt:lpstr>
      <vt:lpstr>Research Question</vt:lpstr>
      <vt:lpstr>Aim and Objectives</vt:lpstr>
      <vt:lpstr>Theoretical/Conceptual Framework</vt:lpstr>
      <vt:lpstr>Research Materials &amp; Methods</vt:lpstr>
      <vt:lpstr>Objective – 1 (Research Method)</vt:lpstr>
      <vt:lpstr>Significance of Study</vt:lpstr>
      <vt:lpstr>References</vt:lpstr>
      <vt:lpstr>Bibliography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Adnan Pitafi</dc:creator>
  <cp:lastModifiedBy>Az</cp:lastModifiedBy>
  <cp:revision>81</cp:revision>
  <dcterms:created xsi:type="dcterms:W3CDTF">2018-03-07T18:47:37Z</dcterms:created>
  <dcterms:modified xsi:type="dcterms:W3CDTF">2021-03-04T06:39:58Z</dcterms:modified>
</cp:coreProperties>
</file>